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notesMasterIdLst>
    <p:notesMasterId r:id="rId45"/>
  </p:notesMasterIdLst>
  <p:sldIdLst>
    <p:sldId id="302" r:id="rId2"/>
    <p:sldId id="258" r:id="rId3"/>
    <p:sldId id="282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70" r:id="rId16"/>
    <p:sldId id="268" r:id="rId17"/>
    <p:sldId id="271" r:id="rId18"/>
    <p:sldId id="272" r:id="rId19"/>
    <p:sldId id="273" r:id="rId20"/>
    <p:sldId id="277" r:id="rId21"/>
    <p:sldId id="276" r:id="rId22"/>
    <p:sldId id="279" r:id="rId23"/>
    <p:sldId id="280" r:id="rId24"/>
    <p:sldId id="281" r:id="rId25"/>
    <p:sldId id="278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2" r:id="rId35"/>
    <p:sldId id="291" r:id="rId36"/>
    <p:sldId id="293" r:id="rId37"/>
    <p:sldId id="294" r:id="rId38"/>
    <p:sldId id="295" r:id="rId39"/>
    <p:sldId id="297" r:id="rId40"/>
    <p:sldId id="298" r:id="rId41"/>
    <p:sldId id="299" r:id="rId42"/>
    <p:sldId id="296" r:id="rId43"/>
    <p:sldId id="301" r:id="rId44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>
      <p:cViewPr>
        <p:scale>
          <a:sx n="60" d="100"/>
          <a:sy n="60" d="100"/>
        </p:scale>
        <p:origin x="-1428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D438DE5-3A01-4A96-B6BE-6C3D35906B44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ED1735A-6E16-4896-8C71-2AE8786A4A3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069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D1735A-6E16-4896-8C71-2AE8786A4A3A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55465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י"ב/טבת/תשע"ח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emf"/><Relationship Id="rId11" Type="http://schemas.openxmlformats.org/officeDocument/2006/relationships/image" Target="../media/image40.emf"/><Relationship Id="rId5" Type="http://schemas.openxmlformats.org/officeDocument/2006/relationships/image" Target="../media/image34.emf"/><Relationship Id="rId10" Type="http://schemas.openxmlformats.org/officeDocument/2006/relationships/image" Target="../media/image39.emf"/><Relationship Id="rId4" Type="http://schemas.openxmlformats.org/officeDocument/2006/relationships/image" Target="../media/image33.emf"/><Relationship Id="rId9" Type="http://schemas.openxmlformats.org/officeDocument/2006/relationships/image" Target="../media/image3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emf"/><Relationship Id="rId4" Type="http://schemas.openxmlformats.org/officeDocument/2006/relationships/image" Target="../media/image5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0.emf"/><Relationship Id="rId4" Type="http://schemas.openxmlformats.org/officeDocument/2006/relationships/image" Target="../media/image6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4.emf"/><Relationship Id="rId4" Type="http://schemas.openxmlformats.org/officeDocument/2006/relationships/image" Target="../media/image7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7" Type="http://schemas.openxmlformats.org/officeDocument/2006/relationships/image" Target="../media/image80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9.emf"/><Relationship Id="rId5" Type="http://schemas.openxmlformats.org/officeDocument/2006/relationships/image" Target="../media/image78.emf"/><Relationship Id="rId4" Type="http://schemas.openxmlformats.org/officeDocument/2006/relationships/image" Target="../media/image7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7" Type="http://schemas.openxmlformats.org/officeDocument/2006/relationships/image" Target="../media/image86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5.emf"/><Relationship Id="rId5" Type="http://schemas.openxmlformats.org/officeDocument/2006/relationships/image" Target="../media/image84.emf"/><Relationship Id="rId4" Type="http://schemas.openxmlformats.org/officeDocument/2006/relationships/image" Target="../media/image83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7" Type="http://schemas.openxmlformats.org/officeDocument/2006/relationships/image" Target="../media/image92.emf"/><Relationship Id="rId2" Type="http://schemas.openxmlformats.org/officeDocument/2006/relationships/image" Target="../media/image8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1.emf"/><Relationship Id="rId5" Type="http://schemas.openxmlformats.org/officeDocument/2006/relationships/image" Target="../media/image90.emf"/><Relationship Id="rId4" Type="http://schemas.openxmlformats.org/officeDocument/2006/relationships/image" Target="../media/image8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93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0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4.emf"/><Relationship Id="rId4" Type="http://schemas.openxmlformats.org/officeDocument/2006/relationships/image" Target="../media/image10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7" Type="http://schemas.openxmlformats.org/officeDocument/2006/relationships/image" Target="../media/image110.emf"/><Relationship Id="rId2" Type="http://schemas.openxmlformats.org/officeDocument/2006/relationships/image" Target="../media/image10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9.emf"/><Relationship Id="rId5" Type="http://schemas.openxmlformats.org/officeDocument/2006/relationships/image" Target="../media/image108.emf"/><Relationship Id="rId4" Type="http://schemas.openxmlformats.org/officeDocument/2006/relationships/image" Target="../media/image10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image" Target="../media/image111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2" Type="http://schemas.openxmlformats.org/officeDocument/2006/relationships/image" Target="../media/image113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2" Type="http://schemas.openxmlformats.org/officeDocument/2006/relationships/image" Target="../media/image11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8.emf"/><Relationship Id="rId4" Type="http://schemas.openxmlformats.org/officeDocument/2006/relationships/image" Target="../media/image117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image" Target="../media/image11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2.emf"/><Relationship Id="rId4" Type="http://schemas.openxmlformats.org/officeDocument/2006/relationships/image" Target="../media/image121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2" Type="http://schemas.openxmlformats.org/officeDocument/2006/relationships/image" Target="../media/image12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6.emf"/><Relationship Id="rId4" Type="http://schemas.openxmlformats.org/officeDocument/2006/relationships/image" Target="../media/image12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2" Type="http://schemas.openxmlformats.org/officeDocument/2006/relationships/image" Target="../media/image1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1.emf"/><Relationship Id="rId5" Type="http://schemas.openxmlformats.org/officeDocument/2006/relationships/image" Target="../media/image130.emf"/><Relationship Id="rId4" Type="http://schemas.openxmlformats.org/officeDocument/2006/relationships/image" Target="../media/image12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image" Target="../media/image13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6.emf"/><Relationship Id="rId5" Type="http://schemas.openxmlformats.org/officeDocument/2006/relationships/image" Target="../media/image135.emf"/><Relationship Id="rId4" Type="http://schemas.openxmlformats.org/officeDocument/2006/relationships/image" Target="../media/image134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emf"/><Relationship Id="rId2" Type="http://schemas.openxmlformats.org/officeDocument/2006/relationships/image" Target="../media/image137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image" Target="../media/image1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3.emf"/><Relationship Id="rId5" Type="http://schemas.openxmlformats.org/officeDocument/2006/relationships/image" Target="../media/image142.emf"/><Relationship Id="rId4" Type="http://schemas.openxmlformats.org/officeDocument/2006/relationships/image" Target="../media/image14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14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 10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99340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789040"/>
            <a:ext cx="4518533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751250"/>
            <a:ext cx="4633193" cy="29646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637" y="4105865"/>
            <a:ext cx="4534632" cy="2475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6077" y="926765"/>
            <a:ext cx="3720362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95536" y="450140"/>
            <a:ext cx="460851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Trying all healthy subjects, 3 stimulus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516238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5" y="876033"/>
            <a:ext cx="3624313" cy="2717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3789041"/>
            <a:ext cx="4459637" cy="2833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04" y="3943804"/>
            <a:ext cx="4534632" cy="2475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04" y="858655"/>
            <a:ext cx="3720362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835696" y="476672"/>
            <a:ext cx="309634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with\without  rotation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3921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125" y="514820"/>
            <a:ext cx="2879849" cy="2159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672"/>
            <a:ext cx="2753699" cy="2064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654070"/>
            <a:ext cx="2656629" cy="1991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3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1" y="2662246"/>
            <a:ext cx="2645723" cy="198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5" name="Picture 9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069" y="4725144"/>
            <a:ext cx="2778768" cy="2083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6" name="Picture 1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1" y="4645750"/>
            <a:ext cx="3368481" cy="2140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7" name="Picture 11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0280" y="560264"/>
            <a:ext cx="2862515" cy="21460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8" name="Picture 12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6974" y="2585420"/>
            <a:ext cx="2839767" cy="2128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9" name="Picture 13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6974" y="4645750"/>
            <a:ext cx="2880320" cy="21593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798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Diffusion Maps</a:t>
            </a:r>
            <a:endParaRPr lang="he-IL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Riemannian distance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32347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71600" y="552519"/>
            <a:ext cx="3312368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Diffusion maps  after projection to tangent space, using </a:t>
            </a:r>
            <a:r>
              <a:rPr lang="en-US" b="1" dirty="0" smtClean="0"/>
              <a:t>Euclidean</a:t>
            </a:r>
            <a:r>
              <a:rPr lang="en-US" dirty="0" smtClean="0"/>
              <a:t> distances</a:t>
            </a:r>
            <a:endParaRPr lang="he-IL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508223"/>
            <a:ext cx="3629173" cy="2544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845" y="4245679"/>
            <a:ext cx="4104377" cy="2592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1340768"/>
            <a:ext cx="3383851" cy="2536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3919337"/>
            <a:ext cx="3957102" cy="2966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712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71600" y="552519"/>
            <a:ext cx="331236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t-SNE Diffusion maps, using Euclidean distances</a:t>
            </a:r>
            <a:endParaRPr lang="he-IL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761" y="1447571"/>
            <a:ext cx="3606124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761" y="4217738"/>
            <a:ext cx="4041130" cy="2430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1447571"/>
            <a:ext cx="4066560" cy="24291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4083622"/>
            <a:ext cx="4941910" cy="2698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057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932" y="4077072"/>
            <a:ext cx="4902679" cy="2770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85" y="1414937"/>
            <a:ext cx="3493804" cy="261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337" y="1546134"/>
            <a:ext cx="4206990" cy="2501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4047265"/>
            <a:ext cx="3735488" cy="28005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71600" y="552519"/>
            <a:ext cx="331236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Diffusion maps with </a:t>
            </a:r>
            <a:r>
              <a:rPr lang="en-US" b="1" dirty="0" smtClean="0"/>
              <a:t>Riemannian</a:t>
            </a:r>
            <a:r>
              <a:rPr lang="en-US" dirty="0" smtClean="0"/>
              <a:t> distances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033015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1350341"/>
            <a:ext cx="4639467" cy="2717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71600" y="552519"/>
            <a:ext cx="331236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t-SNE Diffusion maps, using Riemannian distances</a:t>
            </a:r>
            <a:endParaRPr lang="he-IL" dirty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952" y="3951836"/>
            <a:ext cx="5190976" cy="28742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350342"/>
            <a:ext cx="4340504" cy="2592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3977957"/>
            <a:ext cx="6220596" cy="2977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3784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76672"/>
            <a:ext cx="5400600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Euclidean </a:t>
            </a:r>
            <a:r>
              <a:rPr lang="en-US" dirty="0" smtClean="0"/>
              <a:t>distances vs Riemannian distances</a:t>
            </a:r>
            <a:endParaRPr lang="he-IL" dirty="0"/>
          </a:p>
          <a:p>
            <a:pPr algn="ctr"/>
            <a:endParaRPr lang="he-IL" dirty="0"/>
          </a:p>
          <a:p>
            <a:pPr algn="ctr"/>
            <a:endParaRPr lang="he-IL" dirty="0"/>
          </a:p>
        </p:txBody>
      </p:sp>
      <p:pic>
        <p:nvPicPr>
          <p:cNvPr id="3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889" y="4292219"/>
            <a:ext cx="4747718" cy="259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5807" y="4292219"/>
            <a:ext cx="5313159" cy="2543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246762"/>
            <a:ext cx="3735488" cy="28005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602" y="1246762"/>
            <a:ext cx="3957102" cy="2966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33236" y="938336"/>
            <a:ext cx="2555776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Euclidean</a:t>
            </a:r>
            <a:endParaRPr lang="he-IL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5220072" y="933918"/>
            <a:ext cx="2555776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Riemannian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38035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SVM</a:t>
            </a:r>
            <a:endParaRPr lang="he-IL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n Diffusion Matrix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9049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Parallel Transport</a:t>
            </a:r>
            <a:endParaRPr lang="he-IL" sz="6600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with rotation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36045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4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1328395"/>
            <a:ext cx="3310960" cy="24822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5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124744"/>
            <a:ext cx="3671937" cy="27528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6" name="Picture 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1207153"/>
            <a:ext cx="3452090" cy="2588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9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3834905"/>
            <a:ext cx="3743945" cy="2806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20" name="Picture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802970"/>
            <a:ext cx="3720362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-36512" y="476672"/>
            <a:ext cx="504056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Performing SVM after diffusion maps + PCA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64232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7471" y="980728"/>
            <a:ext cx="3383905" cy="25369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139" y="980728"/>
            <a:ext cx="3265659" cy="2448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2077" y="980728"/>
            <a:ext cx="2987854" cy="22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264" y="3866677"/>
            <a:ext cx="3995736" cy="29956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3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866677"/>
            <a:ext cx="3624313" cy="2717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319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3785435"/>
            <a:ext cx="4103514" cy="3076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680642"/>
            <a:ext cx="4031506" cy="3022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8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915" y="927783"/>
            <a:ext cx="3671937" cy="27528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819814"/>
            <a:ext cx="3815953" cy="286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370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033990"/>
            <a:ext cx="3671466" cy="2752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9428" y="3835022"/>
            <a:ext cx="4202255" cy="3150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46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9997" y="692696"/>
            <a:ext cx="4401116" cy="284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46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397" y="684446"/>
            <a:ext cx="4262611" cy="28016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46623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458111"/>
            <a:ext cx="3365639" cy="2402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529452"/>
            <a:ext cx="3144232" cy="2260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267" y="1287909"/>
            <a:ext cx="3432216" cy="2573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267" y="4009980"/>
            <a:ext cx="3547249" cy="2659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6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7945" y="4283780"/>
            <a:ext cx="3524434" cy="232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7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4375398"/>
            <a:ext cx="3059832" cy="2293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-36512" y="476672"/>
            <a:ext cx="504056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Performing SVM after diffusion maps  without PCA (all features)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330526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Sick subjects – detect injured areas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47178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טבלה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8910459"/>
              </p:ext>
            </p:extLst>
          </p:nvPr>
        </p:nvGraphicFramePr>
        <p:xfrm>
          <a:off x="179512" y="764704"/>
          <a:ext cx="8784975" cy="469001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2928325"/>
                <a:gridCol w="2928325"/>
                <a:gridCol w="2928325"/>
              </a:tblGrid>
              <a:tr h="742782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Expected deficit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Age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Subject</a:t>
                      </a:r>
                      <a:endParaRPr lang="he-IL" dirty="0"/>
                    </a:p>
                  </a:txBody>
                  <a:tcPr anchor="ctr"/>
                </a:tc>
              </a:tr>
              <a:tr h="430342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Auditory - 11-16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2.5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S1</a:t>
                      </a:r>
                      <a:endParaRPr lang="he-IL" dirty="0"/>
                    </a:p>
                  </a:txBody>
                  <a:tcPr anchor="ctr"/>
                </a:tc>
              </a:tr>
              <a:tr h="2016122">
                <a:tc>
                  <a:txBody>
                    <a:bodyPr/>
                    <a:lstStyle/>
                    <a:p>
                      <a:pPr algn="l" rtl="1"/>
                      <a:r>
                        <a:rPr lang="en-US" dirty="0" smtClean="0"/>
                        <a:t>Possibly auditory - on the left (11-16), visual left (3) and  somatosensory (right arm)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6.5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S2</a:t>
                      </a:r>
                      <a:endParaRPr lang="he-IL" dirty="0"/>
                    </a:p>
                  </a:txBody>
                  <a:tcPr anchor="ctr"/>
                </a:tc>
              </a:tr>
              <a:tr h="430342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Visual (3) left, SS Left arm (2)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16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S3</a:t>
                      </a:r>
                      <a:endParaRPr lang="he-IL" dirty="0"/>
                    </a:p>
                  </a:txBody>
                  <a:tcPr anchor="ctr"/>
                </a:tc>
              </a:tr>
              <a:tr h="430342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Auditory left), SS (left)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13.5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S4</a:t>
                      </a:r>
                      <a:endParaRPr lang="he-IL" dirty="0"/>
                    </a:p>
                  </a:txBody>
                  <a:tcPr anchor="ctr"/>
                </a:tc>
              </a:tr>
              <a:tr h="430342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SS , Left Arm (2)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8.5</a:t>
                      </a:r>
                      <a:endParaRPr lang="he-I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S5</a:t>
                      </a:r>
                      <a:endParaRPr lang="he-IL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2512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9552" y="476672"/>
            <a:ext cx="388843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Healthy subjects – ages:</a:t>
            </a:r>
          </a:p>
        </p:txBody>
      </p:sp>
      <p:graphicFrame>
        <p:nvGraphicFramePr>
          <p:cNvPr id="3" name="טבלה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0055474"/>
              </p:ext>
            </p:extLst>
          </p:nvPr>
        </p:nvGraphicFramePr>
        <p:xfrm>
          <a:off x="1524000" y="1397000"/>
          <a:ext cx="6096000" cy="407924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Age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Subject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he-IL" dirty="0" smtClean="0"/>
                        <a:t>12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C01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he-IL" dirty="0" smtClean="0"/>
                        <a:t>9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C02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he-IL" dirty="0" smtClean="0"/>
                        <a:t>10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C03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he-IL" dirty="0" smtClean="0"/>
                        <a:t>7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C04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he-IL" dirty="0" smtClean="0"/>
                        <a:t>12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C05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he-IL" dirty="0" smtClean="0"/>
                        <a:t>15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C06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he-IL" dirty="0" smtClean="0"/>
                        <a:t>7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C07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he-IL" dirty="0" smtClean="0"/>
                        <a:t>12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C08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he-IL" dirty="0" smtClean="0"/>
                        <a:t>16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C10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he-IL" dirty="0" smtClean="0"/>
                        <a:t>13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C11</a:t>
                      </a:r>
                      <a:endParaRPr lang="he-I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819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18" y="530096"/>
            <a:ext cx="8280920" cy="113877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b="1" dirty="0" smtClean="0"/>
              <a:t>C04, C07, S01, S02</a:t>
            </a:r>
          </a:p>
          <a:p>
            <a:pPr algn="l"/>
            <a:r>
              <a:rPr lang="en-US" sz="1600" dirty="0" smtClean="0"/>
              <a:t>S01 : </a:t>
            </a:r>
            <a:r>
              <a:rPr lang="en-US" sz="1600" dirty="0"/>
              <a:t>Auditory - 11-16</a:t>
            </a:r>
          </a:p>
          <a:p>
            <a:pPr algn="l"/>
            <a:r>
              <a:rPr lang="en-US" sz="1600" dirty="0"/>
              <a:t>S02:  Possibly auditory - on the left (11-16), visual left (3) and  somatosensory (right arm)</a:t>
            </a:r>
          </a:p>
          <a:p>
            <a:pPr algn="l"/>
            <a:r>
              <a:rPr lang="en-US" dirty="0" smtClean="0"/>
              <a:t> 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22" y="1610750"/>
            <a:ext cx="2843610" cy="2131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" y="4365104"/>
            <a:ext cx="3532842" cy="2244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4806" y="1597393"/>
            <a:ext cx="2819362" cy="2113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36"/>
          <a:stretch/>
        </p:blipFill>
        <p:spPr bwMode="auto">
          <a:xfrm>
            <a:off x="3372502" y="4096885"/>
            <a:ext cx="2183047" cy="25069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3907" y="1428572"/>
            <a:ext cx="3383883" cy="2501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718"/>
          <a:stretch/>
        </p:blipFill>
        <p:spPr bwMode="auto">
          <a:xfrm>
            <a:off x="6077272" y="4178410"/>
            <a:ext cx="2678013" cy="267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736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67"/>
          <a:stretch/>
        </p:blipFill>
        <p:spPr bwMode="auto">
          <a:xfrm>
            <a:off x="3707904" y="4068836"/>
            <a:ext cx="2716067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127588"/>
            <a:ext cx="3330167" cy="2496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" y="1268760"/>
            <a:ext cx="2953560" cy="2214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002" y="3974997"/>
            <a:ext cx="4121215" cy="26451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1127588"/>
            <a:ext cx="3373786" cy="25293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315"/>
          <a:stretch/>
        </p:blipFill>
        <p:spPr bwMode="auto">
          <a:xfrm>
            <a:off x="6660232" y="4060759"/>
            <a:ext cx="2299625" cy="26417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718" y="404664"/>
            <a:ext cx="828092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b="1" dirty="0" smtClean="0"/>
              <a:t>C06, C10, S03</a:t>
            </a:r>
          </a:p>
          <a:p>
            <a:pPr algn="l"/>
            <a:r>
              <a:rPr lang="en-US" sz="1600" dirty="0" smtClean="0"/>
              <a:t>S03</a:t>
            </a:r>
            <a:r>
              <a:rPr lang="en-US" sz="1600" dirty="0"/>
              <a:t>:  Visual (3) left, SS Left arm (2</a:t>
            </a:r>
            <a:r>
              <a:rPr lang="en-US" sz="1600" dirty="0" smtClean="0"/>
              <a:t>)</a:t>
            </a:r>
            <a:r>
              <a:rPr lang="en-US" dirty="0" smtClean="0"/>
              <a:t> 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9603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28" y="548680"/>
            <a:ext cx="42484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Visualization with PCA</a:t>
            </a:r>
            <a:endParaRPr lang="he-IL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6912" y="1412775"/>
            <a:ext cx="5431632" cy="3184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3" y="1412776"/>
            <a:ext cx="4247099" cy="31840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467544" y="5885983"/>
                <a:ext cx="4392488" cy="584775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1600" dirty="0" smtClean="0"/>
                  <a:t>Perform PCA on subject 1 only</a:t>
                </a:r>
              </a:p>
              <a:p>
                <a:r>
                  <a:rPr lang="en-US" sz="1600" dirty="0" smtClean="0"/>
                  <a:t>Project all covariance matrices using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/>
                          </a:rPr>
                          <m:t>𝑈</m:t>
                        </m:r>
                      </m:e>
                      <m:sub>
                        <m:r>
                          <a:rPr lang="en-US" sz="1600" b="0" i="1" smtClean="0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600" dirty="0" smtClean="0"/>
                  <a:t> </a:t>
                </a:r>
                <a:endParaRPr lang="he-IL" sz="1600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5885983"/>
                <a:ext cx="4392488" cy="584775"/>
              </a:xfrm>
              <a:prstGeom prst="rect">
                <a:avLst/>
              </a:prstGeom>
              <a:blipFill rotWithShape="1">
                <a:blip r:embed="rId4"/>
                <a:stretch>
                  <a:fillRect t="-3158" b="-13684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561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3548845"/>
            <a:ext cx="6641356" cy="33419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946" y="620814"/>
            <a:ext cx="5209009" cy="2928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957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18" y="404664"/>
            <a:ext cx="8280920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b="1" dirty="0" smtClean="0"/>
              <a:t>C01, C05, C11, S04</a:t>
            </a:r>
          </a:p>
          <a:p>
            <a:pPr algn="l"/>
            <a:r>
              <a:rPr lang="en-US" sz="1600" dirty="0" smtClean="0"/>
              <a:t>S04:  </a:t>
            </a:r>
            <a:r>
              <a:rPr lang="en-US" sz="1600" dirty="0"/>
              <a:t>Auditory left), SS (left</a:t>
            </a:r>
            <a:r>
              <a:rPr lang="en-US" sz="1600" dirty="0" smtClean="0"/>
              <a:t>)</a:t>
            </a:r>
            <a:endParaRPr lang="he-IL" sz="16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0" y="997627"/>
            <a:ext cx="3616265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790" y="4169486"/>
            <a:ext cx="4178968" cy="2549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1314697"/>
            <a:ext cx="3432216" cy="2573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380"/>
          <a:stretch/>
        </p:blipFill>
        <p:spPr bwMode="auto">
          <a:xfrm>
            <a:off x="3779912" y="3977753"/>
            <a:ext cx="2424104" cy="2863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1260598"/>
            <a:ext cx="3624313" cy="2717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353"/>
          <a:stretch/>
        </p:blipFill>
        <p:spPr bwMode="auto">
          <a:xfrm>
            <a:off x="6524041" y="4127825"/>
            <a:ext cx="2587911" cy="2563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7059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6712"/>
            <a:ext cx="4550643" cy="2990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1258" y="885018"/>
            <a:ext cx="5342359" cy="2894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4045576"/>
            <a:ext cx="4959818" cy="2780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4221088"/>
            <a:ext cx="5244478" cy="2636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97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18" y="404664"/>
            <a:ext cx="828092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b="1" dirty="0" smtClean="0"/>
              <a:t>C02, C04, S05</a:t>
            </a:r>
          </a:p>
          <a:p>
            <a:pPr algn="l"/>
            <a:r>
              <a:rPr lang="en-US" sz="1600" dirty="0" smtClean="0"/>
              <a:t>S05:  SS </a:t>
            </a:r>
            <a:r>
              <a:rPr lang="en-US" sz="1600" dirty="0"/>
              <a:t>Left arm (2</a:t>
            </a:r>
            <a:r>
              <a:rPr lang="en-US" sz="1600" dirty="0" smtClean="0"/>
              <a:t>)</a:t>
            </a:r>
            <a:r>
              <a:rPr lang="en-US" dirty="0" smtClean="0"/>
              <a:t> </a:t>
            </a:r>
            <a:endParaRPr lang="he-IL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3600"/>
            <a:ext cx="3084795" cy="23126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6117" y="4293095"/>
            <a:ext cx="3930036" cy="2558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9178" y="1440020"/>
            <a:ext cx="3528361" cy="2645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165"/>
          <a:stretch/>
        </p:blipFill>
        <p:spPr bwMode="auto">
          <a:xfrm>
            <a:off x="3491911" y="4076638"/>
            <a:ext cx="2626680" cy="2880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535"/>
          <a:stretch/>
        </p:blipFill>
        <p:spPr bwMode="auto">
          <a:xfrm>
            <a:off x="6377539" y="4013485"/>
            <a:ext cx="2742036" cy="2804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1503546"/>
            <a:ext cx="3347916" cy="25099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6685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Spatial </a:t>
            </a:r>
            <a:r>
              <a:rPr lang="en-US" dirty="0" smtClean="0"/>
              <a:t>sub-sampling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7147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63688" y="908720"/>
            <a:ext cx="453650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 – all stimulus, 32 electrodes</a:t>
            </a:r>
            <a:endParaRPr lang="he-IL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76872"/>
            <a:ext cx="5154769" cy="33460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6339" y="2303369"/>
            <a:ext cx="4175993" cy="3130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583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63688" y="908720"/>
            <a:ext cx="453650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 – all stimulus, 60  electrodes</a:t>
            </a:r>
            <a:endParaRPr lang="he-IL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060848"/>
            <a:ext cx="4867506" cy="33460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8282" y="2108809"/>
            <a:ext cx="4325718" cy="318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027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04664"/>
            <a:ext cx="453650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 – somatosensory</a:t>
            </a:r>
            <a:endParaRPr lang="he-IL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66" y="1484784"/>
            <a:ext cx="3084607" cy="1985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5094" y="1333928"/>
            <a:ext cx="3348906" cy="2184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70793" y="960983"/>
            <a:ext cx="172819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60 electrodes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084168" y="745540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5 electrodes</a:t>
            </a:r>
          </a:p>
          <a:p>
            <a:pPr algn="ctr"/>
            <a:r>
              <a:rPr lang="en-US" sz="1400" dirty="0" smtClean="0"/>
              <a:t>10, 13, 27, 36, 50</a:t>
            </a:r>
            <a:endParaRPr lang="he-IL" sz="1400" dirty="0"/>
          </a:p>
        </p:txBody>
      </p:sp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66" y="4155635"/>
            <a:ext cx="4075038" cy="2478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11560" y="3594743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3 electrodes</a:t>
            </a:r>
          </a:p>
          <a:p>
            <a:pPr algn="ctr"/>
            <a:r>
              <a:rPr lang="en-US" sz="1400" dirty="0" smtClean="0"/>
              <a:t>10, 36, 50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793552" y="3594743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2 electrodes</a:t>
            </a:r>
          </a:p>
          <a:p>
            <a:pPr algn="ctr"/>
            <a:r>
              <a:rPr lang="en-US" sz="1400" dirty="0" smtClean="0"/>
              <a:t>10, 48</a:t>
            </a:r>
            <a:endParaRPr lang="he-IL" sz="1400" dirty="0"/>
          </a:p>
        </p:txBody>
      </p:sp>
      <p:pic>
        <p:nvPicPr>
          <p:cNvPr id="10247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745" y="4117963"/>
            <a:ext cx="3988287" cy="2549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1773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04664"/>
            <a:ext cx="453650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 – somatosensory &amp; visual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770793" y="960983"/>
            <a:ext cx="172819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60 electrodes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084168" y="745540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5 electrodes</a:t>
            </a:r>
          </a:p>
          <a:p>
            <a:pPr algn="ctr"/>
            <a:r>
              <a:rPr lang="en-US" sz="1400" dirty="0" smtClean="0"/>
              <a:t>10, 13, 36, 59, 61</a:t>
            </a:r>
            <a:endParaRPr lang="he-IL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611560" y="3594743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3 electrodes</a:t>
            </a:r>
          </a:p>
          <a:p>
            <a:pPr algn="ctr"/>
            <a:r>
              <a:rPr lang="en-US" sz="1400" dirty="0" smtClean="0"/>
              <a:t>10, 13, 61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793552" y="3594743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2 electrodes</a:t>
            </a:r>
          </a:p>
          <a:p>
            <a:pPr algn="ctr"/>
            <a:r>
              <a:rPr lang="en-US" sz="1400" dirty="0" smtClean="0"/>
              <a:t>10, 61</a:t>
            </a:r>
            <a:endParaRPr lang="he-IL" sz="1400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833" y="1268760"/>
            <a:ext cx="4020961" cy="23571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335606"/>
            <a:ext cx="3594944" cy="2223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148173"/>
            <a:ext cx="4538712" cy="2567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1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132" y="4295677"/>
            <a:ext cx="3417789" cy="2562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07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26544" y="404664"/>
            <a:ext cx="453650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 – 4 stimulus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770793" y="960983"/>
            <a:ext cx="172819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60 electrodes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084168" y="745540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5 electrodes</a:t>
            </a:r>
          </a:p>
          <a:p>
            <a:pPr algn="ctr"/>
            <a:r>
              <a:rPr lang="en-US" sz="1400" dirty="0" smtClean="0"/>
              <a:t>10, 15, 31, 39, 61</a:t>
            </a:r>
            <a:endParaRPr lang="he-IL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611560" y="3594743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3 electrodes</a:t>
            </a:r>
          </a:p>
          <a:p>
            <a:pPr algn="ctr"/>
            <a:r>
              <a:rPr lang="en-US" sz="1400" dirty="0" smtClean="0"/>
              <a:t>17, 23, 61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793552" y="3594743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2 electrodes</a:t>
            </a:r>
          </a:p>
          <a:p>
            <a:pPr algn="ctr"/>
            <a:r>
              <a:rPr lang="en-US" sz="1400" dirty="0" smtClean="0"/>
              <a:t>10, 61</a:t>
            </a:r>
            <a:endParaRPr lang="he-IL" sz="1400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89" y="1422571"/>
            <a:ext cx="3864325" cy="2172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763" y="1289089"/>
            <a:ext cx="3997710" cy="2277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12" y="4131417"/>
            <a:ext cx="4312146" cy="2497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763" y="4085514"/>
            <a:ext cx="4189951" cy="2753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777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727248"/>
            <a:ext cx="4616087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24744"/>
            <a:ext cx="3432216" cy="2573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1079936"/>
            <a:ext cx="3373208" cy="25289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4293096"/>
            <a:ext cx="3764545" cy="20412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567612" y="450140"/>
            <a:ext cx="2940492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PCA after projectin</a:t>
            </a:r>
            <a:r>
              <a:rPr lang="en-US" dirty="0" smtClean="0"/>
              <a:t>g on a tangent space</a:t>
            </a:r>
          </a:p>
          <a:p>
            <a:pPr algn="ctr"/>
            <a:r>
              <a:rPr lang="en-US" dirty="0" smtClean="0"/>
              <a:t>with\without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830289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26544" y="404664"/>
            <a:ext cx="453650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 – 2 auditory stimulus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770793" y="960983"/>
            <a:ext cx="172819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60 electrodes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084168" y="745540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5 electrodes</a:t>
            </a:r>
          </a:p>
          <a:p>
            <a:pPr algn="ctr"/>
            <a:r>
              <a:rPr lang="en-US" sz="1400" dirty="0" smtClean="0"/>
              <a:t>13, 15, 25, 32, 41</a:t>
            </a:r>
            <a:endParaRPr lang="he-IL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611560" y="3594743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3 electrodes</a:t>
            </a:r>
          </a:p>
          <a:p>
            <a:pPr algn="ctr"/>
            <a:r>
              <a:rPr lang="en-US" sz="1400" dirty="0" smtClean="0"/>
              <a:t>15, 23, 35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793552" y="3594743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2 electrodes</a:t>
            </a:r>
          </a:p>
          <a:p>
            <a:pPr algn="ctr"/>
            <a:r>
              <a:rPr lang="en-US" sz="1400" dirty="0" smtClean="0"/>
              <a:t>15, 35</a:t>
            </a:r>
            <a:endParaRPr lang="he-IL" sz="1400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32" y="1268760"/>
            <a:ext cx="3753506" cy="2372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2241" y="1187390"/>
            <a:ext cx="4209996" cy="2407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870"/>
          <a:stretch/>
        </p:blipFill>
        <p:spPr bwMode="auto">
          <a:xfrm>
            <a:off x="-214911" y="4548562"/>
            <a:ext cx="2241708" cy="22539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4572360"/>
            <a:ext cx="3770353" cy="2093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4322397"/>
            <a:ext cx="4128379" cy="24520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336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26544" y="404664"/>
            <a:ext cx="453650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 – visual &amp; auditory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770793" y="960983"/>
            <a:ext cx="172819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60 electrodes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084168" y="745540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5 electrodes</a:t>
            </a:r>
          </a:p>
          <a:p>
            <a:pPr algn="ctr"/>
            <a:r>
              <a:rPr lang="en-US" sz="1400" dirty="0" smtClean="0"/>
              <a:t>6, 14, 35, 41, 61</a:t>
            </a:r>
            <a:endParaRPr lang="he-IL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611560" y="3594743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3 electrodes</a:t>
            </a:r>
          </a:p>
          <a:p>
            <a:pPr algn="ctr"/>
            <a:r>
              <a:rPr lang="en-US" sz="1400" dirty="0" smtClean="0"/>
              <a:t>6, 31, 61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172697" y="3574781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2 electrodes</a:t>
            </a:r>
          </a:p>
          <a:p>
            <a:pPr algn="ctr"/>
            <a:r>
              <a:rPr lang="en-US" sz="1400" dirty="0" smtClean="0"/>
              <a:t>10, 61</a:t>
            </a:r>
            <a:endParaRPr lang="he-IL" sz="14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24" y="1353403"/>
            <a:ext cx="3890765" cy="227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918" y="1262052"/>
            <a:ext cx="3237540" cy="24271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52" y="4105028"/>
            <a:ext cx="3671937" cy="27528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4145361"/>
            <a:ext cx="3654835" cy="2740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3" name="Picture 7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693"/>
          <a:stretch/>
        </p:blipFill>
        <p:spPr bwMode="auto">
          <a:xfrm>
            <a:off x="7033068" y="4004025"/>
            <a:ext cx="2110932" cy="29687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87665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4006578"/>
            <a:ext cx="4695904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3891" y="1119790"/>
            <a:ext cx="4483930" cy="2886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67544" y="724054"/>
            <a:ext cx="417646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S03, all stimulus</a:t>
            </a:r>
            <a:endParaRPr lang="he-IL" dirty="0"/>
          </a:p>
        </p:txBody>
      </p:sp>
      <p:sp>
        <p:nvSpPr>
          <p:cNvPr id="5" name="TextBox 4"/>
          <p:cNvSpPr txBox="1"/>
          <p:nvPr/>
        </p:nvSpPr>
        <p:spPr>
          <a:xfrm>
            <a:off x="1592250" y="5247270"/>
            <a:ext cx="172819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64 electrodes</a:t>
            </a:r>
            <a:endParaRPr lang="he-IL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1592250" y="2409295"/>
            <a:ext cx="172819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32 electrodes</a:t>
            </a:r>
            <a:endParaRPr lang="he-IL" sz="1400" dirty="0"/>
          </a:p>
        </p:txBody>
      </p:sp>
    </p:spTree>
    <p:extLst>
      <p:ext uri="{BB962C8B-B14F-4D97-AF65-F5344CB8AC3E}">
        <p14:creationId xmlns:p14="http://schemas.microsoft.com/office/powerpoint/2010/main" val="364818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26544" y="404664"/>
            <a:ext cx="453650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S03 – visual &amp; somatosensory</a:t>
            </a:r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770793" y="960983"/>
            <a:ext cx="1728192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60 electrodes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5508104" y="766162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5 electrodes</a:t>
            </a:r>
          </a:p>
          <a:p>
            <a:pPr algn="ctr"/>
            <a:r>
              <a:rPr lang="en-US" sz="1400" dirty="0" smtClean="0"/>
              <a:t>8, 21, 53, 56, 59</a:t>
            </a:r>
            <a:endParaRPr lang="he-IL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18857" y="3789040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3 electrodes</a:t>
            </a:r>
          </a:p>
          <a:p>
            <a:pPr algn="ctr"/>
            <a:r>
              <a:rPr lang="en-US" sz="1400" dirty="0" smtClean="0"/>
              <a:t>6, 30, 61</a:t>
            </a:r>
            <a:endParaRPr lang="he-IL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508104" y="3789040"/>
            <a:ext cx="244827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2 electrodes</a:t>
            </a:r>
          </a:p>
          <a:p>
            <a:pPr algn="ctr"/>
            <a:r>
              <a:rPr lang="en-US" sz="1400" dirty="0" smtClean="0"/>
              <a:t>10, 61</a:t>
            </a:r>
            <a:endParaRPr lang="he-IL" sz="1400" dirty="0"/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5" y="1243366"/>
            <a:ext cx="4219513" cy="2589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268760"/>
            <a:ext cx="3586622" cy="2367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3" name="Picture 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559"/>
          <a:stretch/>
        </p:blipFill>
        <p:spPr bwMode="auto">
          <a:xfrm>
            <a:off x="1" y="4406267"/>
            <a:ext cx="2241708" cy="23232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4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641" y="4479491"/>
            <a:ext cx="3488432" cy="2176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5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4434626"/>
            <a:ext cx="3756272" cy="2256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4192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89" y="1189279"/>
            <a:ext cx="3851920" cy="2887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4079624"/>
            <a:ext cx="4415727" cy="2733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81316"/>
            <a:ext cx="3862541" cy="2895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24" y="4323043"/>
            <a:ext cx="4592665" cy="2490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86268" y="450140"/>
            <a:ext cx="518457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PCA after projectin</a:t>
            </a:r>
            <a:r>
              <a:rPr lang="en-US" dirty="0" smtClean="0"/>
              <a:t>g on a tangent space using PT</a:t>
            </a:r>
          </a:p>
          <a:p>
            <a:pPr algn="ctr"/>
            <a:r>
              <a:rPr lang="en-US" dirty="0" smtClean="0"/>
              <a:t>with\without rotation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208864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450140"/>
            <a:ext cx="460851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Trying more stimulus, still 2 subjects</a:t>
            </a:r>
            <a:endParaRPr lang="he-IL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62735"/>
            <a:ext cx="2963962" cy="2222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4150621"/>
            <a:ext cx="3502264" cy="2234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00199"/>
            <a:ext cx="3166334" cy="23738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929" y="4197475"/>
            <a:ext cx="3118071" cy="2231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0158" y="1266154"/>
            <a:ext cx="3624815" cy="22418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1055" y="1306217"/>
            <a:ext cx="3024920" cy="2267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6615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476672"/>
            <a:ext cx="309634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with\without  rotation</a:t>
            </a:r>
            <a:endParaRPr lang="he-IL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7" y="4437112"/>
            <a:ext cx="3208086" cy="1912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6074" y="4391178"/>
            <a:ext cx="3475074" cy="1958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06779"/>
            <a:ext cx="2837687" cy="2127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4" y="1508427"/>
            <a:ext cx="2963962" cy="2222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6074" y="1496313"/>
            <a:ext cx="3502264" cy="2234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203" y="1543167"/>
            <a:ext cx="3118071" cy="2231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310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980728"/>
            <a:ext cx="3527921" cy="2636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789039"/>
            <a:ext cx="4473302" cy="2877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3796956"/>
            <a:ext cx="4324152" cy="2869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955844"/>
            <a:ext cx="3912460" cy="2933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5536" y="450140"/>
            <a:ext cx="460851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Trying more subjects, 3 stimulus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99289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3933056"/>
            <a:ext cx="4683497" cy="280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836712"/>
            <a:ext cx="3816411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35" y="3703460"/>
            <a:ext cx="4324152" cy="2869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35" y="862348"/>
            <a:ext cx="3912460" cy="2933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835696" y="476672"/>
            <a:ext cx="309634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with\without  rotation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287167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8291</TotalTime>
  <Words>515</Words>
  <Application>Microsoft Office PowerPoint</Application>
  <PresentationFormat>‫הצגה על המסך (4:3)</PresentationFormat>
  <Paragraphs>136</Paragraphs>
  <Slides>43</Slides>
  <Notes>1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43</vt:i4>
      </vt:variant>
    </vt:vector>
  </HeadingPairs>
  <TitlesOfParts>
    <vt:vector size="44" baseType="lpstr">
      <vt:lpstr>עירוני</vt:lpstr>
      <vt:lpstr>Week 10</vt:lpstr>
      <vt:lpstr>Parallel Transport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Diffusion Maps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SVM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Sick subjects – detect injured areas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Spatial sub-sampling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94</cp:revision>
  <dcterms:created xsi:type="dcterms:W3CDTF">2017-11-28T18:26:58Z</dcterms:created>
  <dcterms:modified xsi:type="dcterms:W3CDTF">2017-12-30T20:39:27Z</dcterms:modified>
</cp:coreProperties>
</file>

<file path=docProps/thumbnail.jpeg>
</file>